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1"/>
          <c:dPt>
            <c:idx val="2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61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27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9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биологический</c:v>
                </c:pt>
                <c:pt idx="1">
                  <c:v>химический</c:v>
                </c:pt>
                <c:pt idx="2">
                  <c:v>физический</c:v>
                </c:pt>
                <c:pt idx="3">
                  <c:v>нервно-эмоциональный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</c:v>
                </c:pt>
                <c:pt idx="1">
                  <c:v>27</c:v>
                </c:pt>
                <c:pt idx="2">
                  <c:v>3</c:v>
                </c:pt>
                <c:pt idx="3">
                  <c:v>9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58,7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22,8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12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5,1</a:t>
                    </a:r>
                    <a:r>
                      <a:rPr lang="ru-RU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1,4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туберкулез</c:v>
                </c:pt>
                <c:pt idx="1">
                  <c:v>аллергические</c:v>
                </c:pt>
                <c:pt idx="2">
                  <c:v>гепатит В</c:v>
                </c:pt>
                <c:pt idx="3">
                  <c:v>опорно двигательный аппарат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58.7</c:v>
                </c:pt>
                <c:pt idx="1">
                  <c:v>22.8</c:v>
                </c:pt>
                <c:pt idx="2">
                  <c:v>12</c:v>
                </c:pt>
                <c:pt idx="3">
                  <c:v>5.0999999999999996</c:v>
                </c:pt>
                <c:pt idx="4">
                  <c:v>1.4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4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chemeClr val="bg1">
                  <a:lumMod val="75000"/>
                </a:schemeClr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73,2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5,2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14,8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6,8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Биологический агент</c:v>
                </c:pt>
                <c:pt idx="1">
                  <c:v>Химические вещества</c:v>
                </c:pt>
                <c:pt idx="2">
                  <c:v>Аллергические заболевания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73.2</c:v>
                </c:pt>
                <c:pt idx="1">
                  <c:v>5.2</c:v>
                </c:pt>
                <c:pt idx="2">
                  <c:v>14.8</c:v>
                </c:pt>
                <c:pt idx="3">
                  <c:v>6.8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51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16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13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elete val="1"/>
          </c:dLbls>
          <c:cat>
            <c:strRef>
              <c:f>Лист1!$A$2:$A$7</c:f>
              <c:strCache>
                <c:ptCount val="6"/>
                <c:pt idx="0">
                  <c:v>Туберкулез</c:v>
                </c:pt>
                <c:pt idx="1">
                  <c:v>Вирусный гепатит</c:v>
                </c:pt>
                <c:pt idx="2">
                  <c:v>Прочее</c:v>
                </c:pt>
                <c:pt idx="3">
                  <c:v>Бронхиальная астма</c:v>
                </c:pt>
                <c:pt idx="4">
                  <c:v>Экзема</c:v>
                </c:pt>
                <c:pt idx="5">
                  <c:v>Аллергозы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51</c:v>
                </c:pt>
                <c:pt idx="1">
                  <c:v>16</c:v>
                </c:pt>
                <c:pt idx="2">
                  <c:v>13</c:v>
                </c:pt>
                <c:pt idx="3">
                  <c:v>8</c:v>
                </c:pt>
                <c:pt idx="4">
                  <c:v>4</c:v>
                </c:pt>
                <c:pt idx="5">
                  <c:v>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Химеотерап.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Гипертония</c:v>
                </c:pt>
                <c:pt idx="1">
                  <c:v>Стенокардия</c:v>
                </c:pt>
                <c:pt idx="2">
                  <c:v>Болезни ЖКТ</c:v>
                </c:pt>
                <c:pt idx="3">
                  <c:v>Заборлевания печени и желчевыводящих путей</c:v>
                </c:pt>
                <c:pt idx="4">
                  <c:v>Аллергическ.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17.100000000000001</c:v>
                </c:pt>
                <c:pt idx="1">
                  <c:v>20</c:v>
                </c:pt>
                <c:pt idx="2">
                  <c:v>54.3</c:v>
                </c:pt>
                <c:pt idx="3">
                  <c:v>22.9</c:v>
                </c:pt>
                <c:pt idx="4">
                  <c:v>37.1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Радиол.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Гипертония</c:v>
                </c:pt>
                <c:pt idx="1">
                  <c:v>Стенокардия</c:v>
                </c:pt>
                <c:pt idx="2">
                  <c:v>Болезни ЖКТ</c:v>
                </c:pt>
                <c:pt idx="3">
                  <c:v>Заборлевания печени и желчевыводящих путей</c:v>
                </c:pt>
                <c:pt idx="4">
                  <c:v>Аллергическ.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11.2</c:v>
                </c:pt>
                <c:pt idx="1">
                  <c:v>9.5</c:v>
                </c:pt>
                <c:pt idx="2">
                  <c:v>32.800000000000011</c:v>
                </c:pt>
                <c:pt idx="3">
                  <c:v>8.6</c:v>
                </c:pt>
                <c:pt idx="4">
                  <c:v>16.399999999999999</c:v>
                </c:pt>
              </c:numCache>
            </c:numRef>
          </c:val>
        </c:ser>
        <c:shape val="box"/>
        <c:axId val="134784512"/>
        <c:axId val="134786048"/>
        <c:axId val="0"/>
      </c:bar3DChart>
      <c:catAx>
        <c:axId val="134784512"/>
        <c:scaling>
          <c:orientation val="minMax"/>
        </c:scaling>
        <c:axPos val="l"/>
        <c:tickLblPos val="nextTo"/>
        <c:crossAx val="134786048"/>
        <c:crosses val="autoZero"/>
        <c:auto val="1"/>
        <c:lblAlgn val="ctr"/>
        <c:lblOffset val="100"/>
      </c:catAx>
      <c:valAx>
        <c:axId val="134786048"/>
        <c:scaling>
          <c:orientation val="minMax"/>
        </c:scaling>
        <c:axPos val="b"/>
        <c:majorGridlines/>
        <c:numFmt formatCode="General" sourceLinked="1"/>
        <c:tickLblPos val="nextTo"/>
        <c:crossAx val="1347845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94BDA-77BC-4F1E-80D4-B7F0D0A2939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D77729-613B-4B12-BFE1-BB8E6304A690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800" dirty="0" smtClean="0"/>
            <a:t>Работники здравоохранения</a:t>
          </a:r>
          <a:endParaRPr lang="ru-RU" sz="2800" dirty="0"/>
        </a:p>
      </dgm:t>
    </dgm:pt>
    <dgm:pt modelId="{07A92230-35A4-4A15-8B5F-83F9ADD854A2}" type="parTrans" cxnId="{581EE194-8736-4B4F-97C6-6EF441EB6BFC}">
      <dgm:prSet/>
      <dgm:spPr/>
      <dgm:t>
        <a:bodyPr/>
        <a:lstStyle/>
        <a:p>
          <a:endParaRPr lang="ru-RU"/>
        </a:p>
      </dgm:t>
    </dgm:pt>
    <dgm:pt modelId="{264BFCB1-6EB5-4AA9-8DA0-9198A58D7F17}" type="sibTrans" cxnId="{581EE194-8736-4B4F-97C6-6EF441EB6BFC}">
      <dgm:prSet/>
      <dgm:spPr/>
      <dgm:t>
        <a:bodyPr/>
        <a:lstStyle/>
        <a:p>
          <a:endParaRPr lang="ru-RU"/>
        </a:p>
      </dgm:t>
    </dgm:pt>
    <dgm:pt modelId="{FB4914FE-234C-415C-B5FC-DA7C191F9863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dirty="0" smtClean="0"/>
            <a:t>Биологический фактор</a:t>
          </a:r>
          <a:endParaRPr lang="ru-RU" sz="2400" dirty="0"/>
        </a:p>
      </dgm:t>
    </dgm:pt>
    <dgm:pt modelId="{4DB58B56-349E-470D-9F5D-AA7FED1C2384}" type="parTrans" cxnId="{857A7287-A5AE-4E3F-B489-935A911D02B7}">
      <dgm:prSet/>
      <dgm:spPr/>
      <dgm:t>
        <a:bodyPr/>
        <a:lstStyle/>
        <a:p>
          <a:endParaRPr lang="ru-RU"/>
        </a:p>
      </dgm:t>
    </dgm:pt>
    <dgm:pt modelId="{7DBBBCBD-2603-457B-A886-7CB02D47EEA3}" type="sibTrans" cxnId="{857A7287-A5AE-4E3F-B489-935A911D02B7}">
      <dgm:prSet/>
      <dgm:spPr/>
      <dgm:t>
        <a:bodyPr/>
        <a:lstStyle/>
        <a:p>
          <a:endParaRPr lang="ru-RU"/>
        </a:p>
      </dgm:t>
    </dgm:pt>
    <dgm:pt modelId="{6EABD215-0F4C-4113-82C3-7544E3F24235}">
      <dgm:prSet phldrT="[Текст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ru-RU" sz="2800" dirty="0" smtClean="0"/>
            <a:t>Физический фактор</a:t>
          </a:r>
          <a:endParaRPr lang="ru-RU" sz="2800" dirty="0"/>
        </a:p>
      </dgm:t>
    </dgm:pt>
    <dgm:pt modelId="{F606057C-5A5D-4A85-8CFE-7DB2A1F78E21}" type="parTrans" cxnId="{E32D2106-4951-41AD-BD70-F463F9E52E89}">
      <dgm:prSet/>
      <dgm:spPr/>
      <dgm:t>
        <a:bodyPr/>
        <a:lstStyle/>
        <a:p>
          <a:endParaRPr lang="ru-RU"/>
        </a:p>
      </dgm:t>
    </dgm:pt>
    <dgm:pt modelId="{8E8CDBAB-E9B1-4B70-8063-BCD7D92E3AB5}" type="sibTrans" cxnId="{E32D2106-4951-41AD-BD70-F463F9E52E89}">
      <dgm:prSet/>
      <dgm:spPr/>
      <dgm:t>
        <a:bodyPr/>
        <a:lstStyle/>
        <a:p>
          <a:endParaRPr lang="ru-RU"/>
        </a:p>
      </dgm:t>
    </dgm:pt>
    <dgm:pt modelId="{9C719913-05D2-4727-B05E-8C9D81DC344C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800" dirty="0" smtClean="0"/>
            <a:t>Нервно-эмоциональный</a:t>
          </a:r>
          <a:endParaRPr lang="ru-RU" sz="2800" dirty="0"/>
        </a:p>
      </dgm:t>
    </dgm:pt>
    <dgm:pt modelId="{6AE86AA3-71F8-4D8F-93E3-8456767A268A}" type="parTrans" cxnId="{5F190791-1895-49C7-B23C-747B284152D8}">
      <dgm:prSet/>
      <dgm:spPr/>
      <dgm:t>
        <a:bodyPr/>
        <a:lstStyle/>
        <a:p>
          <a:endParaRPr lang="ru-RU"/>
        </a:p>
      </dgm:t>
    </dgm:pt>
    <dgm:pt modelId="{B498FB0E-E49E-4809-99A8-3B3C8A845A6D}" type="sibTrans" cxnId="{5F190791-1895-49C7-B23C-747B284152D8}">
      <dgm:prSet/>
      <dgm:spPr/>
      <dgm:t>
        <a:bodyPr/>
        <a:lstStyle/>
        <a:p>
          <a:endParaRPr lang="ru-RU"/>
        </a:p>
      </dgm:t>
    </dgm:pt>
    <dgm:pt modelId="{6CBCB613-48AF-4166-B571-7795388D7A39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bg1">
                  <a:lumMod val="85000"/>
                  <a:lumOff val="15000"/>
                </a:schemeClr>
              </a:solidFill>
            </a:rPr>
            <a:t>Химический</a:t>
          </a:r>
          <a:endParaRPr lang="ru-RU" sz="2800" dirty="0">
            <a:solidFill>
              <a:schemeClr val="bg1">
                <a:lumMod val="85000"/>
                <a:lumOff val="15000"/>
              </a:schemeClr>
            </a:solidFill>
          </a:endParaRPr>
        </a:p>
      </dgm:t>
    </dgm:pt>
    <dgm:pt modelId="{99B9C157-DD3F-4A36-BAB2-5A033A0A00B9}" type="parTrans" cxnId="{78D1FDB8-158C-4FEF-91B2-11C704EA677B}">
      <dgm:prSet/>
      <dgm:spPr/>
      <dgm:t>
        <a:bodyPr/>
        <a:lstStyle/>
        <a:p>
          <a:endParaRPr lang="ru-RU"/>
        </a:p>
      </dgm:t>
    </dgm:pt>
    <dgm:pt modelId="{1931A5F6-39FE-41DF-B569-7BDE105422F6}" type="sibTrans" cxnId="{78D1FDB8-158C-4FEF-91B2-11C704EA677B}">
      <dgm:prSet/>
      <dgm:spPr/>
      <dgm:t>
        <a:bodyPr/>
        <a:lstStyle/>
        <a:p>
          <a:endParaRPr lang="ru-RU"/>
        </a:p>
      </dgm:t>
    </dgm:pt>
    <dgm:pt modelId="{EF886D60-9995-40A9-B812-FDC53EEB9E6E}" type="pres">
      <dgm:prSet presAssocID="{9F394BDA-77BC-4F1E-80D4-B7F0D0A2939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D50DA6-634E-4C72-BC4D-8DD60DE2327C}" type="pres">
      <dgm:prSet presAssocID="{9F394BDA-77BC-4F1E-80D4-B7F0D0A29397}" presName="matrix" presStyleCnt="0"/>
      <dgm:spPr/>
    </dgm:pt>
    <dgm:pt modelId="{16267438-35B7-40EB-917E-6477741FAE4E}" type="pres">
      <dgm:prSet presAssocID="{9F394BDA-77BC-4F1E-80D4-B7F0D0A29397}" presName="tile1" presStyleLbl="node1" presStyleIdx="0" presStyleCnt="4"/>
      <dgm:spPr/>
      <dgm:t>
        <a:bodyPr/>
        <a:lstStyle/>
        <a:p>
          <a:endParaRPr lang="ru-RU"/>
        </a:p>
      </dgm:t>
    </dgm:pt>
    <dgm:pt modelId="{56D01FEA-4071-4256-A2DF-2B1078780794}" type="pres">
      <dgm:prSet presAssocID="{9F394BDA-77BC-4F1E-80D4-B7F0D0A2939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CC793-7E09-477A-92B4-85B6FDA25571}" type="pres">
      <dgm:prSet presAssocID="{9F394BDA-77BC-4F1E-80D4-B7F0D0A29397}" presName="tile2" presStyleLbl="node1" presStyleIdx="1" presStyleCnt="4" custLinFactNeighborY="776"/>
      <dgm:spPr/>
      <dgm:t>
        <a:bodyPr/>
        <a:lstStyle/>
        <a:p>
          <a:endParaRPr lang="ru-RU"/>
        </a:p>
      </dgm:t>
    </dgm:pt>
    <dgm:pt modelId="{030B1C2C-5433-49A5-9611-31DF1D26C4FB}" type="pres">
      <dgm:prSet presAssocID="{9F394BDA-77BC-4F1E-80D4-B7F0D0A2939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9E3F3-DCBF-428A-AF8F-A73AA9DA7B70}" type="pres">
      <dgm:prSet presAssocID="{9F394BDA-77BC-4F1E-80D4-B7F0D0A29397}" presName="tile3" presStyleLbl="node1" presStyleIdx="2" presStyleCnt="4"/>
      <dgm:spPr/>
      <dgm:t>
        <a:bodyPr/>
        <a:lstStyle/>
        <a:p>
          <a:endParaRPr lang="ru-RU"/>
        </a:p>
      </dgm:t>
    </dgm:pt>
    <dgm:pt modelId="{4189C296-8402-4090-BF1E-5E7D52AFCAC8}" type="pres">
      <dgm:prSet presAssocID="{9F394BDA-77BC-4F1E-80D4-B7F0D0A2939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BB4B54-E6D0-480E-84A5-80EB3754C2AC}" type="pres">
      <dgm:prSet presAssocID="{9F394BDA-77BC-4F1E-80D4-B7F0D0A29397}" presName="tile4" presStyleLbl="node1" presStyleIdx="3" presStyleCnt="4"/>
      <dgm:spPr/>
      <dgm:t>
        <a:bodyPr/>
        <a:lstStyle/>
        <a:p>
          <a:endParaRPr lang="ru-RU"/>
        </a:p>
      </dgm:t>
    </dgm:pt>
    <dgm:pt modelId="{4B0401AA-8EDE-4941-A6D8-B7A8BC79BE49}" type="pres">
      <dgm:prSet presAssocID="{9F394BDA-77BC-4F1E-80D4-B7F0D0A2939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07BE14-1F46-410E-A0AF-8EF8A1233C67}" type="pres">
      <dgm:prSet presAssocID="{9F394BDA-77BC-4F1E-80D4-B7F0D0A29397}" presName="centerTile" presStyleLbl="fgShp" presStyleIdx="0" presStyleCnt="1" custScaleX="181123" custScaleY="15592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5A371A7E-5FF6-4C79-BF1D-34F6A49C1FE3}" type="presOf" srcId="{9C719913-05D2-4727-B05E-8C9D81DC344C}" destId="{4189C296-8402-4090-BF1E-5E7D52AFCAC8}" srcOrd="1" destOrd="0" presId="urn:microsoft.com/office/officeart/2005/8/layout/matrix1"/>
    <dgm:cxn modelId="{52BF3673-C6D4-44CF-B3CE-054993565A8E}" type="presOf" srcId="{6EABD215-0F4C-4113-82C3-7544E3F24235}" destId="{F86CC793-7E09-477A-92B4-85B6FDA25571}" srcOrd="0" destOrd="0" presId="urn:microsoft.com/office/officeart/2005/8/layout/matrix1"/>
    <dgm:cxn modelId="{9BA34E32-3788-4E1A-A7E7-6A1BA85D83EC}" type="presOf" srcId="{6CBCB613-48AF-4166-B571-7795388D7A39}" destId="{4B0401AA-8EDE-4941-A6D8-B7A8BC79BE49}" srcOrd="1" destOrd="0" presId="urn:microsoft.com/office/officeart/2005/8/layout/matrix1"/>
    <dgm:cxn modelId="{2ED2E96B-2FBA-4DDC-B8B8-D86979766FCC}" type="presOf" srcId="{9F394BDA-77BC-4F1E-80D4-B7F0D0A29397}" destId="{EF886D60-9995-40A9-B812-FDC53EEB9E6E}" srcOrd="0" destOrd="0" presId="urn:microsoft.com/office/officeart/2005/8/layout/matrix1"/>
    <dgm:cxn modelId="{F6C8AE22-38D8-4F35-AD12-07A1DAD4E886}" type="presOf" srcId="{FB4914FE-234C-415C-B5FC-DA7C191F9863}" destId="{16267438-35B7-40EB-917E-6477741FAE4E}" srcOrd="0" destOrd="0" presId="urn:microsoft.com/office/officeart/2005/8/layout/matrix1"/>
    <dgm:cxn modelId="{7F8199E1-F8C4-4BF7-BEA2-9CD29CD840BF}" type="presOf" srcId="{6EABD215-0F4C-4113-82C3-7544E3F24235}" destId="{030B1C2C-5433-49A5-9611-31DF1D26C4FB}" srcOrd="1" destOrd="0" presId="urn:microsoft.com/office/officeart/2005/8/layout/matrix1"/>
    <dgm:cxn modelId="{7E0FC659-452E-4497-8989-C8C1B6E37FE9}" type="presOf" srcId="{6CBCB613-48AF-4166-B571-7795388D7A39}" destId="{CEBB4B54-E6D0-480E-84A5-80EB3754C2AC}" srcOrd="0" destOrd="0" presId="urn:microsoft.com/office/officeart/2005/8/layout/matrix1"/>
    <dgm:cxn modelId="{5F190791-1895-49C7-B23C-747B284152D8}" srcId="{8CD77729-613B-4B12-BFE1-BB8E6304A690}" destId="{9C719913-05D2-4727-B05E-8C9D81DC344C}" srcOrd="2" destOrd="0" parTransId="{6AE86AA3-71F8-4D8F-93E3-8456767A268A}" sibTransId="{B498FB0E-E49E-4809-99A8-3B3C8A845A6D}"/>
    <dgm:cxn modelId="{857A7287-A5AE-4E3F-B489-935A911D02B7}" srcId="{8CD77729-613B-4B12-BFE1-BB8E6304A690}" destId="{FB4914FE-234C-415C-B5FC-DA7C191F9863}" srcOrd="0" destOrd="0" parTransId="{4DB58B56-349E-470D-9F5D-AA7FED1C2384}" sibTransId="{7DBBBCBD-2603-457B-A886-7CB02D47EEA3}"/>
    <dgm:cxn modelId="{2ABE8FA8-1599-4FC2-BB89-7AA0BA9E152F}" type="presOf" srcId="{8CD77729-613B-4B12-BFE1-BB8E6304A690}" destId="{DD07BE14-1F46-410E-A0AF-8EF8A1233C67}" srcOrd="0" destOrd="0" presId="urn:microsoft.com/office/officeart/2005/8/layout/matrix1"/>
    <dgm:cxn modelId="{E32D2106-4951-41AD-BD70-F463F9E52E89}" srcId="{8CD77729-613B-4B12-BFE1-BB8E6304A690}" destId="{6EABD215-0F4C-4113-82C3-7544E3F24235}" srcOrd="1" destOrd="0" parTransId="{F606057C-5A5D-4A85-8CFE-7DB2A1F78E21}" sibTransId="{8E8CDBAB-E9B1-4B70-8063-BCD7D92E3AB5}"/>
    <dgm:cxn modelId="{78D1FDB8-158C-4FEF-91B2-11C704EA677B}" srcId="{8CD77729-613B-4B12-BFE1-BB8E6304A690}" destId="{6CBCB613-48AF-4166-B571-7795388D7A39}" srcOrd="3" destOrd="0" parTransId="{99B9C157-DD3F-4A36-BAB2-5A033A0A00B9}" sibTransId="{1931A5F6-39FE-41DF-B569-7BDE105422F6}"/>
    <dgm:cxn modelId="{5756A802-3393-491F-A47E-9730F81F2B9A}" type="presOf" srcId="{FB4914FE-234C-415C-B5FC-DA7C191F9863}" destId="{56D01FEA-4071-4256-A2DF-2B1078780794}" srcOrd="1" destOrd="0" presId="urn:microsoft.com/office/officeart/2005/8/layout/matrix1"/>
    <dgm:cxn modelId="{581EE194-8736-4B4F-97C6-6EF441EB6BFC}" srcId="{9F394BDA-77BC-4F1E-80D4-B7F0D0A29397}" destId="{8CD77729-613B-4B12-BFE1-BB8E6304A690}" srcOrd="0" destOrd="0" parTransId="{07A92230-35A4-4A15-8B5F-83F9ADD854A2}" sibTransId="{264BFCB1-6EB5-4AA9-8DA0-9198A58D7F17}"/>
    <dgm:cxn modelId="{9555D139-C61E-425D-92BA-7A353886E6E7}" type="presOf" srcId="{9C719913-05D2-4727-B05E-8C9D81DC344C}" destId="{C9B9E3F3-DCBF-428A-AF8F-A73AA9DA7B70}" srcOrd="0" destOrd="0" presId="urn:microsoft.com/office/officeart/2005/8/layout/matrix1"/>
    <dgm:cxn modelId="{9A416F4B-96E5-4DD7-83B0-D0F3266FC1C1}" type="presParOf" srcId="{EF886D60-9995-40A9-B812-FDC53EEB9E6E}" destId="{92D50DA6-634E-4C72-BC4D-8DD60DE2327C}" srcOrd="0" destOrd="0" presId="urn:microsoft.com/office/officeart/2005/8/layout/matrix1"/>
    <dgm:cxn modelId="{7875E746-36ED-4891-8BB1-7F7427941706}" type="presParOf" srcId="{92D50DA6-634E-4C72-BC4D-8DD60DE2327C}" destId="{16267438-35B7-40EB-917E-6477741FAE4E}" srcOrd="0" destOrd="0" presId="urn:microsoft.com/office/officeart/2005/8/layout/matrix1"/>
    <dgm:cxn modelId="{45EBFDA7-D14B-4411-9F82-861B381A6CF1}" type="presParOf" srcId="{92D50DA6-634E-4C72-BC4D-8DD60DE2327C}" destId="{56D01FEA-4071-4256-A2DF-2B1078780794}" srcOrd="1" destOrd="0" presId="urn:microsoft.com/office/officeart/2005/8/layout/matrix1"/>
    <dgm:cxn modelId="{F1F0402A-4931-42CD-A891-F0838AD5C8EB}" type="presParOf" srcId="{92D50DA6-634E-4C72-BC4D-8DD60DE2327C}" destId="{F86CC793-7E09-477A-92B4-85B6FDA25571}" srcOrd="2" destOrd="0" presId="urn:microsoft.com/office/officeart/2005/8/layout/matrix1"/>
    <dgm:cxn modelId="{25E6F90F-C0ED-4178-8A40-2162B4535087}" type="presParOf" srcId="{92D50DA6-634E-4C72-BC4D-8DD60DE2327C}" destId="{030B1C2C-5433-49A5-9611-31DF1D26C4FB}" srcOrd="3" destOrd="0" presId="urn:microsoft.com/office/officeart/2005/8/layout/matrix1"/>
    <dgm:cxn modelId="{2A3A53B5-B283-4D83-962B-677EE89FE294}" type="presParOf" srcId="{92D50DA6-634E-4C72-BC4D-8DD60DE2327C}" destId="{C9B9E3F3-DCBF-428A-AF8F-A73AA9DA7B70}" srcOrd="4" destOrd="0" presId="urn:microsoft.com/office/officeart/2005/8/layout/matrix1"/>
    <dgm:cxn modelId="{BE7CD6BB-A5F1-4A57-AF22-63DC88E82E80}" type="presParOf" srcId="{92D50DA6-634E-4C72-BC4D-8DD60DE2327C}" destId="{4189C296-8402-4090-BF1E-5E7D52AFCAC8}" srcOrd="5" destOrd="0" presId="urn:microsoft.com/office/officeart/2005/8/layout/matrix1"/>
    <dgm:cxn modelId="{665BC6F9-1F0B-48AD-8A7F-E591490943FA}" type="presParOf" srcId="{92D50DA6-634E-4C72-BC4D-8DD60DE2327C}" destId="{CEBB4B54-E6D0-480E-84A5-80EB3754C2AC}" srcOrd="6" destOrd="0" presId="urn:microsoft.com/office/officeart/2005/8/layout/matrix1"/>
    <dgm:cxn modelId="{8A34316F-B3A7-4B19-A7D0-83D2571D95C8}" type="presParOf" srcId="{92D50DA6-634E-4C72-BC4D-8DD60DE2327C}" destId="{4B0401AA-8EDE-4941-A6D8-B7A8BC79BE49}" srcOrd="7" destOrd="0" presId="urn:microsoft.com/office/officeart/2005/8/layout/matrix1"/>
    <dgm:cxn modelId="{4383BF60-728C-4A64-A0BB-B1451500F2A5}" type="presParOf" srcId="{EF886D60-9995-40A9-B812-FDC53EEB9E6E}" destId="{DD07BE14-1F46-410E-A0AF-8EF8A1233C6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267438-35B7-40EB-917E-6477741FAE4E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Биологический фактор</a:t>
          </a:r>
          <a:endParaRPr lang="ru-RU" sz="2400" kern="1200" dirty="0"/>
        </a:p>
      </dsp:txBody>
      <dsp:txXfrm rot="16200000">
        <a:off x="762000" y="-762000"/>
        <a:ext cx="1524000" cy="3048000"/>
      </dsp:txXfrm>
    </dsp:sp>
    <dsp:sp modelId="{F86CC793-7E09-477A-92B4-85B6FDA25571}">
      <dsp:nvSpPr>
        <dsp:cNvPr id="0" name=""/>
        <dsp:cNvSpPr/>
      </dsp:nvSpPr>
      <dsp:spPr>
        <a:xfrm>
          <a:off x="3048000" y="15768"/>
          <a:ext cx="3048000" cy="2032000"/>
        </a:xfrm>
        <a:prstGeom prst="round1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Физический фактор</a:t>
          </a:r>
          <a:endParaRPr lang="ru-RU" sz="2800" kern="1200" dirty="0"/>
        </a:p>
      </dsp:txBody>
      <dsp:txXfrm>
        <a:off x="3048000" y="15768"/>
        <a:ext cx="3048000" cy="1524000"/>
      </dsp:txXfrm>
    </dsp:sp>
    <dsp:sp modelId="{C9B9E3F3-DCBF-428A-AF8F-A73AA9DA7B70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Нервно-эмоциональный</a:t>
          </a:r>
          <a:endParaRPr lang="ru-RU" sz="2800" kern="1200" dirty="0"/>
        </a:p>
      </dsp:txBody>
      <dsp:txXfrm rot="10800000">
        <a:off x="0" y="2539999"/>
        <a:ext cx="3048000" cy="1524000"/>
      </dsp:txXfrm>
    </dsp:sp>
    <dsp:sp modelId="{CEBB4B54-E6D0-480E-84A5-80EB3754C2AC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>
                  <a:lumMod val="85000"/>
                  <a:lumOff val="15000"/>
                </a:schemeClr>
              </a:solidFill>
            </a:rPr>
            <a:t>Химический</a:t>
          </a:r>
          <a:endParaRPr lang="ru-RU" sz="2800" kern="1200" dirty="0">
            <a:solidFill>
              <a:schemeClr val="bg1">
                <a:lumMod val="85000"/>
                <a:lumOff val="15000"/>
              </a:schemeClr>
            </a:solidFill>
          </a:endParaRPr>
        </a:p>
      </dsp:txBody>
      <dsp:txXfrm rot="5400000">
        <a:off x="3810000" y="1777999"/>
        <a:ext cx="1524000" cy="3048000"/>
      </dsp:txXfrm>
    </dsp:sp>
    <dsp:sp modelId="{DD07BE14-1F46-410E-A0AF-8EF8A1233C67}">
      <dsp:nvSpPr>
        <dsp:cNvPr id="0" name=""/>
        <dsp:cNvSpPr/>
      </dsp:nvSpPr>
      <dsp:spPr>
        <a:xfrm>
          <a:off x="1391811" y="1239911"/>
          <a:ext cx="3312377" cy="158417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Работники здравоохранения</a:t>
          </a:r>
          <a:endParaRPr lang="ru-RU" sz="2800" kern="1200" dirty="0"/>
        </a:p>
      </dsp:txBody>
      <dsp:txXfrm>
        <a:off x="1391811" y="1239911"/>
        <a:ext cx="3312377" cy="1584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9323B-85F4-415D-8A90-26E0EF1CC42E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D25AB-36BD-4F9B-97B2-704CA7504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D25AB-36BD-4F9B-97B2-704CA750472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D25AB-36BD-4F9B-97B2-704CA750472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134FB-8249-439D-AB6C-BC83001C8BF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E5B678-AAB7-49C7-976E-3911ADCB03A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55446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Анализ производственных факторов в ГЛПУ ТО областной клинической больнице №2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Структура профессиональных заболеваний у работников здравоохранения</a:t>
            </a:r>
            <a:endParaRPr lang="ru-RU" sz="3600" b="1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1397000"/>
          <a:ext cx="6096000" cy="5704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Структура основных факторов, вызвавших профзаболевания у медицинских работников</a:t>
            </a:r>
            <a:endParaRPr lang="ru-RU" sz="3200" b="1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2400" cy="1362456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Структура профессиональных заболеваний у медицинских работников</a:t>
            </a: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83568" y="1916832"/>
          <a:ext cx="756084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Высокая заболеваемость медицинского персонала обусловлена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-Отсутствием стандартизированных требований к безопасности условий труда и охране здоровья медицинских работников.</a:t>
            </a:r>
          </a:p>
          <a:p>
            <a:r>
              <a:rPr lang="ru-RU" dirty="0" smtClean="0"/>
              <a:t> Применением устаревших технологий в ежедневной практике.</a:t>
            </a:r>
          </a:p>
          <a:p>
            <a:r>
              <a:rPr lang="ru-RU" dirty="0" smtClean="0"/>
              <a:t> Недостаточным уровнем профессиональной подготовки, информированности и осознания проблемы собственной безопасности во время выполнения служебных обязанностей </a:t>
            </a:r>
          </a:p>
          <a:p>
            <a:r>
              <a:rPr lang="ru-RU" dirty="0" smtClean="0"/>
              <a:t>Низким приоритетом данной проблемы для администрации медучреждений </a:t>
            </a:r>
          </a:p>
          <a:p>
            <a:r>
              <a:rPr lang="ru-RU" dirty="0" smtClean="0"/>
              <a:t>Недостаточным материально-техническим обеспечением медучреждений устройствами, оборудованием, материалами, обеспечивающим безопасность труда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63200" cy="1842480"/>
          </a:xfrm>
        </p:spPr>
        <p:txBody>
          <a:bodyPr/>
          <a:lstStyle/>
          <a:p>
            <a:pPr algn="ctr"/>
            <a:r>
              <a:rPr lang="ru-RU" sz="3200" dirty="0" smtClean="0"/>
              <a:t>Основные причины возникновения профессиональных заболеваний среди медицинских работников в России в 2004-2016 гг.</a:t>
            </a:r>
            <a:endParaRPr lang="ru-RU" sz="3200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23528" y="1844824"/>
          <a:ext cx="8584442" cy="4680520"/>
        </p:xfrm>
        <a:graphic>
          <a:graphicData uri="http://schemas.openxmlformats.org/drawingml/2006/table">
            <a:tbl>
              <a:tblPr/>
              <a:tblGrid>
                <a:gridCol w="8584442"/>
              </a:tblGrid>
              <a:tr h="4680520">
                <a:tc>
                  <a:txBody>
                    <a:bodyPr/>
                    <a:lstStyle/>
                    <a:p>
                      <a:r>
                        <a:rPr lang="ru-RU" dirty="0" smtClean="0"/>
                        <a:t>Отсутствие СИЗ </a:t>
                      </a:r>
                      <a:endParaRPr lang="ru-RU" dirty="0">
                        <a:solidFill>
                          <a:schemeClr val="tx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7547" y="1828800"/>
          <a:ext cx="8564934" cy="709684"/>
        </p:xfrm>
        <a:graphic>
          <a:graphicData uri="http://schemas.openxmlformats.org/drawingml/2006/table">
            <a:tbl>
              <a:tblPr/>
              <a:tblGrid>
                <a:gridCol w="8564934"/>
              </a:tblGrid>
              <a:tr h="70968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Профессиональный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контакт с инфекционным </a:t>
                      </a:r>
                      <a:r>
                        <a:rPr lang="ru-RU" baseline="0" dirty="0" err="1" smtClean="0">
                          <a:solidFill>
                            <a:schemeClr val="bg1"/>
                          </a:solidFill>
                        </a:rPr>
                        <a:t>обьектом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                 </a:t>
                      </a:r>
                      <a:r>
                        <a:rPr lang="ru-RU" dirty="0" smtClean="0"/>
                        <a:t>39,7%-58,0%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41194" y="2538484"/>
          <a:ext cx="8570794" cy="791570"/>
        </p:xfrm>
        <a:graphic>
          <a:graphicData uri="http://schemas.openxmlformats.org/drawingml/2006/table">
            <a:tbl>
              <a:tblPr/>
              <a:tblGrid>
                <a:gridCol w="8570794"/>
              </a:tblGrid>
              <a:tr h="79157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Несовершенство технологических процессов                          </a:t>
                      </a:r>
                      <a:r>
                        <a:rPr lang="ru-RU" sz="2000" dirty="0" smtClean="0"/>
                        <a:t>6,2%-10,7% 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41194" y="3330054"/>
          <a:ext cx="8584442" cy="846161"/>
        </p:xfrm>
        <a:graphic>
          <a:graphicData uri="http://schemas.openxmlformats.org/drawingml/2006/table">
            <a:tbl>
              <a:tblPr/>
              <a:tblGrid>
                <a:gridCol w="8584442"/>
              </a:tblGrid>
              <a:tr h="84616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Нарушение техники безопасности                                                          </a:t>
                      </a:r>
                      <a:r>
                        <a:rPr lang="ru-RU" dirty="0" smtClean="0"/>
                        <a:t>1,3%-18,0%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1194" y="4176215"/>
          <a:ext cx="8557146" cy="941695"/>
        </p:xfrm>
        <a:graphic>
          <a:graphicData uri="http://schemas.openxmlformats.org/drawingml/2006/table">
            <a:tbl>
              <a:tblPr/>
              <a:tblGrid>
                <a:gridCol w="8557146"/>
              </a:tblGrid>
              <a:tr h="941695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Несовершенство СИЗ                                                                                 </a:t>
                      </a:r>
                      <a:r>
                        <a:rPr lang="ru-RU" dirty="0" smtClean="0"/>
                        <a:t>4,9%-9,6%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341194" y="5117910"/>
          <a:ext cx="8584442" cy="736980"/>
        </p:xfrm>
        <a:graphic>
          <a:graphicData uri="http://schemas.openxmlformats.org/drawingml/2006/table">
            <a:tbl>
              <a:tblPr/>
              <a:tblGrid>
                <a:gridCol w="8584442"/>
              </a:tblGrid>
              <a:tr h="7369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Неприменение СИЗ                                                                                    </a:t>
                      </a:r>
                      <a:r>
                        <a:rPr lang="ru-RU" dirty="0" smtClean="0"/>
                        <a:t>1,6%-8,1%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6619164" y="1856096"/>
          <a:ext cx="208280" cy="4790364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47903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341194" y="5877272"/>
          <a:ext cx="8611737" cy="648072"/>
        </p:xfrm>
        <a:graphic>
          <a:graphicData uri="http://schemas.openxmlformats.org/drawingml/2006/table">
            <a:tbl>
              <a:tblPr/>
              <a:tblGrid>
                <a:gridCol w="8611737"/>
              </a:tblGrid>
              <a:tr h="64807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Отсутствие СИЗ                                                                                          </a:t>
                      </a:r>
                      <a:r>
                        <a:rPr lang="ru-RU" dirty="0" smtClean="0"/>
                        <a:t>0,3%-2,7%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704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Частота заболеваний среди врачей контактирующих с </a:t>
            </a:r>
            <a:r>
              <a:rPr lang="ru-RU" sz="3200" b="1" dirty="0" err="1" smtClean="0"/>
              <a:t>цитостатистиками</a:t>
            </a:r>
            <a:r>
              <a:rPr lang="ru-RU" sz="3200" b="1" dirty="0" smtClean="0"/>
              <a:t> (на 100 опрошенных)</a:t>
            </a:r>
            <a:endParaRPr lang="ru-RU" sz="32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556793"/>
          <a:ext cx="8229600" cy="4767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-315416"/>
            <a:ext cx="7772400" cy="299460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Информативными критериями развития профессиональной патологии и оценки вероятности ее развития с учетом действующих на работающих вредных факторов производственной среды являются следующие показатели:</a:t>
            </a:r>
            <a:endParaRPr lang="ru-RU" sz="2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266855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Гигиенические (Специальная оценка условий труда) </a:t>
            </a:r>
          </a:p>
          <a:p>
            <a:pPr>
              <a:buFontTx/>
              <a:buChar char="-"/>
            </a:pPr>
            <a:r>
              <a:rPr lang="ru-RU" sz="2400" dirty="0" smtClean="0"/>
              <a:t>Клинические (состояние здоровья по результатам ПМО) </a:t>
            </a:r>
          </a:p>
          <a:p>
            <a:pPr>
              <a:buFontTx/>
              <a:buChar char="-"/>
            </a:pPr>
            <a:r>
              <a:rPr lang="ru-RU" sz="2400" dirty="0" smtClean="0"/>
              <a:t>Эпидемиологические (</a:t>
            </a:r>
            <a:r>
              <a:rPr lang="ru-RU" sz="2400" dirty="0" err="1" smtClean="0"/>
              <a:t>математико</a:t>
            </a:r>
            <a:r>
              <a:rPr lang="ru-RU" sz="2400" dirty="0" smtClean="0"/>
              <a:t>- статистические)</a:t>
            </a:r>
          </a:p>
          <a:p>
            <a:pPr>
              <a:buFontTx/>
              <a:buChar char="-"/>
            </a:pPr>
            <a:r>
              <a:rPr lang="ru-RU" sz="2400" dirty="0" smtClean="0"/>
              <a:t> Использование защитных средств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body" idx="1"/>
          </p:nvPr>
        </p:nvSpPr>
        <p:spPr>
          <a:xfrm>
            <a:off x="530225" y="549275"/>
            <a:ext cx="7772400" cy="57594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-В современных условиях для оценки гигиенических особенностей труда работника используются методические разработки в виде гигиенических критериев и классификации условий труда по показателям вредности и опасности факторов рабочей среды, тяжести и напряжённости трудового процесса. – Указанные гигиенические критерии и классификация условий труда, изложены в «Руководстве по гигиенической оценке факторов рабочей среды и трудового процесса. Критерии и классификация условий труда» Р 2.2.2006-05 и в Федеральном законе «О специальной оценке условий труда» №426-ФЗ.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Указанная классификация является официальным документом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позволяет сегодня оценивать условия и характер труда на рабочих местах с целью установления уровней профессионального риска для обоснования профилактических мероприятий и мер социальной защиты работающих</a:t>
            </a:r>
          </a:p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применяется при специальной оценке условий труда в организациях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.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05800" cy="6192688"/>
          </a:xfrm>
        </p:spPr>
        <p:txBody>
          <a:bodyPr>
            <a:noAutofit/>
          </a:bodyPr>
          <a:lstStyle/>
          <a:p>
            <a:r>
              <a:rPr lang="ru-RU" sz="3200" dirty="0" smtClean="0"/>
              <a:t>- Исходя из степени отклонения фактических уровней факторов рабочей среды и трудового процесса от гигиенических нормативов, условия труда по степени вредности и опасности подразделяют на четыре класса: оптимальные, допустимые, вредные и опасные. </a:t>
            </a:r>
            <a:br>
              <a:rPr lang="ru-RU" sz="3200" dirty="0" smtClean="0"/>
            </a:br>
            <a:r>
              <a:rPr lang="ru-RU" sz="3200" dirty="0" smtClean="0"/>
              <a:t>-При этом, вредные условия труда (3 класс) характеризуются наличием вредных факторов, уровни которых превышают гигиенические нормативы и оказывают неблагоприятное действие на организм работника и (или) его потомство.</a:t>
            </a:r>
            <a:endParaRPr lang="ru-RU" sz="3200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Медицинские работники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Уровень смертности медицинских работников в возрасте до 50 лет на 32% выше, чем в среднем по стране.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Профессиональные заболевания регистрируются, как правило, в трех профессиональных группах средних медицинских работников: 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Медицинские сестры – 43,5% 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Лаборанты – 2,5% 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Санитарки – 10% 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Врачи- 24,5%</a:t>
            </a:r>
          </a:p>
          <a:p>
            <a:pPr marL="514350" indent="-514350">
              <a:buNone/>
            </a:pPr>
            <a:r>
              <a:rPr lang="ru-RU" dirty="0" smtClean="0"/>
              <a:t>      (Экспертный Совет по здравоохранению Комитета Совета Федерации по социальной политике и здравоохранению)</a:t>
            </a:r>
          </a:p>
        </p:txBody>
      </p: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Вредные условия труда (3 класс) по степени превышения гигиенических нормативов и выраженности изменений в организме работников условно разделяют на четыре степени вредности: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при первой степени (3.1) – условия труда характеризуются такими отклонениями уровней вредных факторов от гигиенических нормативов, которые вызывают функциональные изменения, восстанавливающиеся, как правило, при более длительном (чем к началу следующей смены) прерывании контакта с вредными факторами и увеличивают риск повреждения здоровья; </a:t>
            </a:r>
          </a:p>
          <a:p>
            <a:r>
              <a:rPr lang="ru-RU" dirty="0" smtClean="0"/>
              <a:t>при второй степени (3.2) уровни вредных факторов вызывают стойкие функциональные изменения, приводящие к увеличению производственно обусловленной заболеваемости (что может проявляться повышением уровня заболеваемости с временной утратой трудоспособности и, в первую очередь, теми болезнями, которые отражают состояние наиболее уязвимых для данных факторов органов и систем), появлению начальных признаков или лёгких форм профессиональных заболеваний (без потери профессиональной трудоспособности), часто возникающих после продолжительной экспозиции (после 15 и более лет);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539552" y="548680"/>
            <a:ext cx="8147248" cy="57759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третья степень (3.3) – условия труда, характеризующиеся такими уровнями факторов рабочей среды, воздействие которых приводит к развитию, как правило, профессиональных болезней лёгкой и средней степени тяжести (с потерей профессиональной трудоспособности) в периоде трудовой деятельности, росту хронической профессионально обусловленной патологии;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четвёртая степень (3.4) – условия труда, при которых могут возникать тяжёлые формы профессиональных заболеваний (с потерей общей трудоспособности), отмечается значительный рост числа хронических заболеваний и высокие уровни заболеваемости с временной утратой трудоспособности.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опасные (экстремальные) условия труда (4 класс) характеризуются уровнями факторов рабочей среды, воздействие которых в течение рабочей смены (или её части) создаёт угрозу для жизни, высокий риск развития острых профессиональных поражений, в том числе и тяжёлых форм.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Рассматривая классификацию условий труда по степени вредности и опасности, следует выделить основные факторы рабочей среды, способные оказывать неблагоприятное влияние на здоровье работников в случае превышения ими допустимых уровней</a:t>
            </a:r>
            <a:r>
              <a:rPr lang="ru-RU" sz="3200" dirty="0" smtClean="0"/>
              <a:t>: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964696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1600" dirty="0" smtClean="0"/>
              <a:t>вредные вещества 1-4 класса опасности; </a:t>
            </a:r>
          </a:p>
          <a:p>
            <a:pPr>
              <a:buFontTx/>
              <a:buChar char="-"/>
            </a:pPr>
            <a:r>
              <a:rPr lang="ru-RU" sz="1600" dirty="0" smtClean="0"/>
              <a:t>вещества опасные для развития острого отравления в том числе с остронаправленным механизмом действия и раздражающим действием; </a:t>
            </a:r>
          </a:p>
          <a:p>
            <a:pPr>
              <a:buFontTx/>
              <a:buChar char="-"/>
            </a:pPr>
            <a:r>
              <a:rPr lang="ru-RU" sz="1600" dirty="0" smtClean="0"/>
              <a:t> канцерогены; вещества, опасные для репродуктивного здоровья человека; </a:t>
            </a:r>
          </a:p>
          <a:p>
            <a:pPr>
              <a:buFontTx/>
              <a:buChar char="-"/>
            </a:pPr>
            <a:r>
              <a:rPr lang="ru-RU" sz="1600" dirty="0" smtClean="0"/>
              <a:t> аллергены; </a:t>
            </a:r>
          </a:p>
          <a:p>
            <a:pPr>
              <a:buFontTx/>
              <a:buChar char="-"/>
            </a:pPr>
            <a:r>
              <a:rPr lang="ru-RU" sz="1600" dirty="0" smtClean="0"/>
              <a:t> асбестосодержащие пыли и аэрозоли преимущественно </a:t>
            </a:r>
            <a:r>
              <a:rPr lang="ru-RU" sz="1600" dirty="0" err="1" smtClean="0"/>
              <a:t>фиброгенного</a:t>
            </a:r>
            <a:r>
              <a:rPr lang="ru-RU" sz="1600" dirty="0" smtClean="0"/>
              <a:t> действия; </a:t>
            </a:r>
          </a:p>
          <a:p>
            <a:pPr>
              <a:buFontTx/>
              <a:buChar char="-"/>
            </a:pPr>
            <a:r>
              <a:rPr lang="ru-RU" sz="1600" dirty="0" smtClean="0"/>
              <a:t> шум, локальная и общая вибрация, ультра- и инфразвук; </a:t>
            </a:r>
          </a:p>
          <a:p>
            <a:pPr>
              <a:buFontTx/>
              <a:buChar char="-"/>
            </a:pPr>
            <a:r>
              <a:rPr lang="ru-RU" sz="1600" dirty="0" smtClean="0"/>
              <a:t> охлаждающий и нагревающий микроклимат; </a:t>
            </a:r>
          </a:p>
          <a:p>
            <a:pPr>
              <a:buFontTx/>
              <a:buChar char="-"/>
            </a:pPr>
            <a:r>
              <a:rPr lang="ru-RU" sz="1600" dirty="0" smtClean="0"/>
              <a:t>неионизирующие электромагнитные поля и излучения; </a:t>
            </a:r>
          </a:p>
          <a:p>
            <a:pPr>
              <a:buFontTx/>
              <a:buChar char="-"/>
            </a:pPr>
            <a:r>
              <a:rPr lang="ru-RU" sz="1600" dirty="0" smtClean="0"/>
              <a:t> неионизирующие электромагнитные излучения оптического диапазона (лазерное, ультрафиолетовое); </a:t>
            </a:r>
          </a:p>
          <a:p>
            <a:pPr>
              <a:buFontTx/>
              <a:buChar char="-"/>
            </a:pPr>
            <a:r>
              <a:rPr lang="ru-RU" sz="1600" dirty="0" smtClean="0"/>
              <a:t> ионизирующее излучение </a:t>
            </a:r>
          </a:p>
          <a:p>
            <a:pPr>
              <a:buFontTx/>
              <a:buChar char="-"/>
            </a:pPr>
            <a:r>
              <a:rPr lang="ru-RU" sz="1600" dirty="0" smtClean="0"/>
              <a:t> напряженность и тяжесть труда медработников.</a:t>
            </a:r>
            <a:endParaRPr lang="ru-RU" sz="1600" dirty="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877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Профессия медицинской сестры устойчиво занимает 1-2 место в России по числу профессиональных заболеваний на протяжении ряда лет.</a:t>
            </a:r>
            <a:endParaRPr lang="ru-RU" dirty="0"/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>
            <a:spLocks noGrp="1"/>
          </p:cNvSpPr>
          <p:nvPr>
            <p:ph type="title"/>
          </p:nvPr>
        </p:nvSpPr>
        <p:spPr>
          <a:xfrm>
            <a:off x="539552" y="1412776"/>
            <a:ext cx="7772400" cy="3888829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- Около 20% всех профзаболеваний, выявленных среди женщин, приходится на лиц, работающих в учреждениях здравоохранения и предоставления социальных услуг. </a:t>
            </a:r>
            <a:br>
              <a:rPr lang="ru-RU" sz="3600" dirty="0" smtClean="0"/>
            </a:br>
            <a:r>
              <a:rPr lang="ru-RU" sz="3600" dirty="0" smtClean="0"/>
              <a:t>-На долю медицинских работников приходится свыше 10% всех профзаболеваний среди женщин.</a:t>
            </a:r>
            <a:endParaRPr lang="ru-RU" sz="3600" dirty="0"/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Профессиональные факторы, действующие на работников здравоохранения </a:t>
            </a:r>
            <a:endParaRPr lang="ru-RU" sz="2800" b="1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Профессиональные факторы в труде медицинских работников, опасные для здоровья </a:t>
            </a:r>
            <a:endParaRPr lang="ru-RU" sz="3200" b="1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124743"/>
          <a:ext cx="8229600" cy="5472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Физические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Химические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Биологические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Нервно-эмоциональные</a:t>
                      </a:r>
                      <a:endParaRPr lang="ru-RU" dirty="0"/>
                    </a:p>
                  </a:txBody>
                  <a:tcPr/>
                </a:tc>
              </a:tr>
              <a:tr h="478853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1.Электрические и электромагнитные поля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2. Ультразвук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3.Лазерные излучения Ионизирующее излучение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4. Шум, вибрация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5.Повышенное атмосферное давление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6.Повышенная и пониженная температура и влажность воздуха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600" dirty="0" smtClean="0"/>
                        <a:t>7.Нерациональное освещение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dirty="0" smtClean="0"/>
                        <a:t>1.Анестетики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dirty="0" smtClean="0"/>
                        <a:t>2.Антибиотики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dirty="0" smtClean="0"/>
                        <a:t>3.Химические вещества раздражающего его, токсического, аллергического характера и комбинированное их действие, в том числе </a:t>
                      </a:r>
                      <a:r>
                        <a:rPr lang="ru-RU" dirty="0" err="1" smtClean="0"/>
                        <a:t>цитостатики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1.Микроорганизмы </a:t>
                      </a:r>
                    </a:p>
                    <a:p>
                      <a:r>
                        <a:rPr lang="ru-RU" dirty="0" smtClean="0"/>
                        <a:t>2.Вирусы </a:t>
                      </a:r>
                    </a:p>
                    <a:p>
                      <a:r>
                        <a:rPr lang="ru-RU" dirty="0" smtClean="0"/>
                        <a:t>3.Простейшие </a:t>
                      </a:r>
                    </a:p>
                    <a:p>
                      <a:r>
                        <a:rPr lang="ru-RU" dirty="0" smtClean="0"/>
                        <a:t>4.Грибки </a:t>
                      </a:r>
                    </a:p>
                    <a:p>
                      <a:r>
                        <a:rPr lang="ru-RU" dirty="0" smtClean="0"/>
                        <a:t>5.Паразиты</a:t>
                      </a:r>
                    </a:p>
                    <a:p>
                      <a:r>
                        <a:rPr lang="ru-RU" dirty="0" smtClean="0"/>
                        <a:t>6.Выделения больных</a:t>
                      </a:r>
                      <a:r>
                        <a:rPr lang="ru-RU" baseline="0" dirty="0" smtClean="0"/>
                        <a:t> 7.</a:t>
                      </a:r>
                      <a:r>
                        <a:rPr lang="ru-RU" dirty="0" smtClean="0"/>
                        <a:t>Секционный материал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1.Интеллектуальное напряжение Эмоциональное напряжение 2.Напряжение внимания, памяти 3.Необходимости принимать решения в экстремальной ситуации 4.Необходимость сохранять высокую работоспособность.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К опасным лекарственным средствам относят: </a:t>
            </a:r>
            <a:endParaRPr lang="ru-RU" sz="36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532648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/>
              <a:t>цитотоксические средства </a:t>
            </a:r>
          </a:p>
          <a:p>
            <a:pPr>
              <a:buFontTx/>
              <a:buChar char="-"/>
            </a:pPr>
            <a:r>
              <a:rPr lang="ru-RU" dirty="0" smtClean="0"/>
              <a:t>Антибиотики</a:t>
            </a:r>
          </a:p>
          <a:p>
            <a:pPr>
              <a:buFontTx/>
              <a:buChar char="-"/>
            </a:pPr>
            <a:r>
              <a:rPr lang="ru-RU" dirty="0" smtClean="0"/>
              <a:t> противовирусные средства</a:t>
            </a:r>
          </a:p>
          <a:p>
            <a:pPr>
              <a:buFontTx/>
              <a:buChar char="-"/>
            </a:pPr>
            <a:r>
              <a:rPr lang="ru-RU" dirty="0" smtClean="0"/>
              <a:t> некоторые лекарственные средства, полученные методом </a:t>
            </a:r>
            <a:r>
              <a:rPr lang="ru-RU" dirty="0" err="1" smtClean="0"/>
              <a:t>биоинженерии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dirty="0" err="1" smtClean="0"/>
              <a:t>моноклональные</a:t>
            </a:r>
            <a:r>
              <a:rPr lang="ru-RU" dirty="0" smtClean="0"/>
              <a:t> антитела</a:t>
            </a:r>
          </a:p>
          <a:p>
            <a:pPr>
              <a:buFontTx/>
              <a:buChar char="-"/>
            </a:pPr>
            <a:r>
              <a:rPr lang="ru-RU" dirty="0" smtClean="0"/>
              <a:t> средства, применяемые при генной терапии </a:t>
            </a:r>
          </a:p>
          <a:p>
            <a:pPr>
              <a:buFontTx/>
              <a:buChar char="-"/>
            </a:pPr>
            <a:r>
              <a:rPr lang="ru-RU" dirty="0" smtClean="0"/>
              <a:t>гормональные средства </a:t>
            </a:r>
          </a:p>
          <a:p>
            <a:pPr>
              <a:buFontTx/>
              <a:buChar char="-"/>
            </a:pPr>
            <a:r>
              <a:rPr lang="ru-RU" dirty="0" smtClean="0"/>
              <a:t>другие различные средства</a:t>
            </a:r>
            <a:endParaRPr lang="ru-RU" dirty="0"/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Данные, подтверждающие воздействие опасных лекарственных средств на медицинских работников (</a:t>
            </a:r>
            <a:r>
              <a:rPr lang="ru-RU" sz="2800" b="1" dirty="0" err="1" smtClean="0"/>
              <a:t>Харисон</a:t>
            </a:r>
            <a:r>
              <a:rPr lang="ru-RU" sz="2800" b="1" dirty="0" smtClean="0"/>
              <a:t> Б. 2001; </a:t>
            </a:r>
            <a:r>
              <a:rPr lang="ru-RU" sz="2800" b="1" dirty="0" err="1" smtClean="0"/>
              <a:t>Сэссинк</a:t>
            </a:r>
            <a:r>
              <a:rPr lang="ru-RU" sz="2800" b="1" dirty="0" smtClean="0"/>
              <a:t> П. 1994; </a:t>
            </a:r>
            <a:r>
              <a:rPr lang="ru-RU" sz="2800" b="1" dirty="0" err="1" smtClean="0"/>
              <a:t>Шрайбер</a:t>
            </a:r>
            <a:r>
              <a:rPr lang="ru-RU" sz="2800" b="1" dirty="0" smtClean="0"/>
              <a:t> К. 2003)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Цитотоксические средства были обнаружены в 13 из 20 анализах мочи медицинских работников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Опасные лекарственные средства были зафиксированы в моче медицинских работников, которые не проводили манипуляций с опасными лекарственными средствами, но оказались под их воздействием через вторичную контаминацию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Весь персонал аптек подвергается цитотоксическому риску (по определению в моче содержания цитотоксических средств)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1512168"/>
          </a:xfrm>
        </p:spPr>
        <p:txBody>
          <a:bodyPr/>
          <a:lstStyle/>
          <a:p>
            <a:pPr algn="ctr"/>
            <a:r>
              <a:rPr lang="ru-RU" sz="3200" dirty="0" smtClean="0"/>
              <a:t>Структура факторов, вызывающих профзаболевания у работников здравоохранения </a:t>
            </a:r>
            <a:endParaRPr lang="ru-RU" sz="32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19672" y="2492896"/>
          <a:ext cx="6096000" cy="4120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248</TotalTime>
  <Words>1158</Words>
  <Application>Microsoft Office PowerPoint</Application>
  <PresentationFormat>Экран (4:3)</PresentationFormat>
  <Paragraphs>120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Анализ производственных факторов в ГЛПУ ТО областной клинической больнице №2</vt:lpstr>
      <vt:lpstr>Медицинские работники</vt:lpstr>
      <vt:lpstr>Профессия медицинской сестры устойчиво занимает 1-2 место в России по числу профессиональных заболеваний на протяжении ряда лет.</vt:lpstr>
      <vt:lpstr>- Около 20% всех профзаболеваний, выявленных среди женщин, приходится на лиц, работающих в учреждениях здравоохранения и предоставления социальных услуг.  -На долю медицинских работников приходится свыше 10% всех профзаболеваний среди женщин.</vt:lpstr>
      <vt:lpstr>Профессиональные факторы, действующие на работников здравоохранения </vt:lpstr>
      <vt:lpstr>Профессиональные факторы в труде медицинских работников, опасные для здоровья </vt:lpstr>
      <vt:lpstr>К опасным лекарственным средствам относят: </vt:lpstr>
      <vt:lpstr>Данные, подтверждающие воздействие опасных лекарственных средств на медицинских работников (Харисон Б. 2001; Сэссинк П. 1994; Шрайбер К. 2003) </vt:lpstr>
      <vt:lpstr>Структура факторов, вызывающих профзаболевания у работников здравоохранения </vt:lpstr>
      <vt:lpstr>Структура профессиональных заболеваний у работников здравоохранения</vt:lpstr>
      <vt:lpstr>Структура основных факторов, вызвавших профзаболевания у медицинских работников</vt:lpstr>
      <vt:lpstr>Структура профессиональных заболеваний у медицинских работников</vt:lpstr>
      <vt:lpstr>Высокая заболеваемость медицинского персонала обусловлена</vt:lpstr>
      <vt:lpstr>Основные причины возникновения профессиональных заболеваний среди медицинских работников в России в 2004-2016 гг.</vt:lpstr>
      <vt:lpstr>Частота заболеваний среди врачей контактирующих с цитостатистиками (на 100 опрошенных)</vt:lpstr>
      <vt:lpstr>Информативными критериями развития профессиональной патологии и оценки вероятности ее развития с учетом действующих на работающих вредных факторов производственной среды являются следующие показатели:</vt:lpstr>
      <vt:lpstr>Слайд 17</vt:lpstr>
      <vt:lpstr>Указанная классификация является официальным документом</vt:lpstr>
      <vt:lpstr>- Исходя из степени отклонения фактических уровней факторов рабочей среды и трудового процесса от гигиенических нормативов, условия труда по степени вредности и опасности подразделяют на четыре класса: оптимальные, допустимые, вредные и опасные.  -При этом, вредные условия труда (3 класс) характеризуются наличием вредных факторов, уровни которых превышают гигиенические нормативы и оказывают неблагоприятное действие на организм работника и (или) его потомство.</vt:lpstr>
      <vt:lpstr>Вредные условия труда (3 класс) по степени превышения гигиенических нормативов и выраженности изменений в организме работников условно разделяют на четыре степени вредности: </vt:lpstr>
      <vt:lpstr>Слайд 21</vt:lpstr>
      <vt:lpstr>Рассматривая классификацию условий труда по степени вредности и опасности, следует выделить основные факторы рабочей среды, способные оказывать неблагоприятное влияние на здоровье работников в случае превышения ими допустимых уровней: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производственных факторов в ГЛПУ ТО областной клинической больнице №2</dc:title>
  <dc:creator>Windows User</dc:creator>
  <cp:lastModifiedBy>Windows User</cp:lastModifiedBy>
  <cp:revision>29</cp:revision>
  <dcterms:created xsi:type="dcterms:W3CDTF">2016-10-21T07:32:39Z</dcterms:created>
  <dcterms:modified xsi:type="dcterms:W3CDTF">2016-10-21T11:41:31Z</dcterms:modified>
</cp:coreProperties>
</file>